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2" r:id="rId2"/>
    <p:sldId id="288" r:id="rId3"/>
    <p:sldId id="256" r:id="rId4"/>
    <p:sldId id="272" r:id="rId5"/>
    <p:sldId id="263" r:id="rId6"/>
    <p:sldId id="287" r:id="rId7"/>
    <p:sldId id="257" r:id="rId8"/>
    <p:sldId id="262" r:id="rId9"/>
    <p:sldId id="259" r:id="rId10"/>
    <p:sldId id="260" r:id="rId11"/>
    <p:sldId id="261" r:id="rId12"/>
    <p:sldId id="270" r:id="rId13"/>
    <p:sldId id="283" r:id="rId14"/>
    <p:sldId id="271" r:id="rId15"/>
    <p:sldId id="264" r:id="rId16"/>
    <p:sldId id="284" r:id="rId17"/>
    <p:sldId id="265" r:id="rId18"/>
    <p:sldId id="285" r:id="rId19"/>
    <p:sldId id="266" r:id="rId20"/>
    <p:sldId id="267" r:id="rId21"/>
    <p:sldId id="268" r:id="rId22"/>
    <p:sldId id="286" r:id="rId23"/>
    <p:sldId id="278" r:id="rId24"/>
    <p:sldId id="273" r:id="rId25"/>
    <p:sldId id="274" r:id="rId26"/>
    <p:sldId id="275" r:id="rId27"/>
    <p:sldId id="276" r:id="rId28"/>
    <p:sldId id="277" r:id="rId29"/>
    <p:sldId id="280" r:id="rId30"/>
    <p:sldId id="279" r:id="rId31"/>
    <p:sldId id="281" r:id="rId32"/>
    <p:sldId id="269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1B124-D787-4440-8DD8-CC3D9FF7F89C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8ABA7-38C9-4945-903F-202779DDDD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8763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8ABA7-38C9-4945-903F-202779DDDD9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196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8ABA7-38C9-4945-903F-202779DDDD90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1968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E31A-DA9F-4EDE-B84E-14B5E21AEF87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F0BA-C045-4991-9A09-6414A179A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1430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E31A-DA9F-4EDE-B84E-14B5E21AEF87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F0BA-C045-4991-9A09-6414A179A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077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E31A-DA9F-4EDE-B84E-14B5E21AEF87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F0BA-C045-4991-9A09-6414A179A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3235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E31A-DA9F-4EDE-B84E-14B5E21AEF87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F0BA-C045-4991-9A09-6414A179A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950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E31A-DA9F-4EDE-B84E-14B5E21AEF87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F0BA-C045-4991-9A09-6414A179A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6765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E31A-DA9F-4EDE-B84E-14B5E21AEF87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F0BA-C045-4991-9A09-6414A179A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9366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E31A-DA9F-4EDE-B84E-14B5E21AEF87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F0BA-C045-4991-9A09-6414A179A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28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E31A-DA9F-4EDE-B84E-14B5E21AEF87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F0BA-C045-4991-9A09-6414A179A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248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E31A-DA9F-4EDE-B84E-14B5E21AEF87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F0BA-C045-4991-9A09-6414A179A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0246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E31A-DA9F-4EDE-B84E-14B5E21AEF87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F0BA-C045-4991-9A09-6414A179A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08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E31A-DA9F-4EDE-B84E-14B5E21AEF87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F0BA-C045-4991-9A09-6414A179A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54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2E31A-DA9F-4EDE-B84E-14B5E21AEF87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1F0BA-C045-4991-9A09-6414A179A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687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76200"/>
            <a:ext cx="9120187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86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0" t="18051" r="48538" b="21914"/>
          <a:stretch/>
        </p:blipFill>
        <p:spPr bwMode="auto">
          <a:xfrm>
            <a:off x="2483768" y="188640"/>
            <a:ext cx="5616624" cy="648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 rot="19746006">
            <a:off x="242886" y="2691196"/>
            <a:ext cx="3474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Alguns sofrem </a:t>
            </a:r>
            <a:r>
              <a:rPr lang="pt-BR" dirty="0" err="1" smtClean="0">
                <a:solidFill>
                  <a:srgbClr val="FF0000"/>
                </a:solidFill>
              </a:rPr>
              <a:t>desaminação</a:t>
            </a:r>
            <a:r>
              <a:rPr lang="pt-BR" dirty="0" smtClean="0">
                <a:solidFill>
                  <a:srgbClr val="FF0000"/>
                </a:solidFill>
              </a:rPr>
              <a:t> direta,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não via transaminases (T)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>
            <a:off x="7776356" y="4581128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5" name="Elipse 4"/>
          <p:cNvSpPr/>
          <p:nvPr/>
        </p:nvSpPr>
        <p:spPr>
          <a:xfrm>
            <a:off x="5580112" y="4581128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224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25" t="18325" r="39384" b="9880"/>
          <a:stretch/>
        </p:blipFill>
        <p:spPr bwMode="auto">
          <a:xfrm rot="10800000">
            <a:off x="1259631" y="0"/>
            <a:ext cx="6480720" cy="685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ta para a direita 1"/>
          <p:cNvSpPr/>
          <p:nvPr/>
        </p:nvSpPr>
        <p:spPr>
          <a:xfrm rot="19769052">
            <a:off x="2603229" y="5658218"/>
            <a:ext cx="288032" cy="41403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20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t="28445" r="45539" b="14940"/>
          <a:stretch/>
        </p:blipFill>
        <p:spPr bwMode="auto">
          <a:xfrm>
            <a:off x="1619672" y="188640"/>
            <a:ext cx="6120680" cy="639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" y="186187"/>
            <a:ext cx="9129131" cy="641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 rot="16200000">
            <a:off x="-2815113" y="2908007"/>
            <a:ext cx="6362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i="1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Destino dos carbonos</a:t>
            </a:r>
            <a:endParaRPr lang="pt-BR" sz="5400" b="1" i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313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Doenças metabólicas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243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5" t="36267" r="31077" b="13847"/>
          <a:stretch/>
        </p:blipFill>
        <p:spPr bwMode="auto">
          <a:xfrm>
            <a:off x="33174" y="692696"/>
            <a:ext cx="896346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-3398" y="-30873"/>
            <a:ext cx="9147398" cy="6888873"/>
            <a:chOff x="-3398" y="-30873"/>
            <a:chExt cx="9147398" cy="6888873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398" y="-30873"/>
              <a:ext cx="6857901" cy="6857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tângulo 1"/>
            <p:cNvSpPr/>
            <p:nvPr/>
          </p:nvSpPr>
          <p:spPr>
            <a:xfrm>
              <a:off x="6854503" y="-30873"/>
              <a:ext cx="2289497" cy="68888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8726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9" t="38976" r="38846" b="31896"/>
          <a:stretch/>
        </p:blipFill>
        <p:spPr bwMode="auto">
          <a:xfrm>
            <a:off x="0" y="1556792"/>
            <a:ext cx="916800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048"/>
            <a:ext cx="9156592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29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Obtenção de Nitrogênio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722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2" t="27231" r="34923" b="37077"/>
          <a:stretch/>
        </p:blipFill>
        <p:spPr bwMode="auto">
          <a:xfrm>
            <a:off x="179512" y="1196752"/>
            <a:ext cx="8786611" cy="45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25395"/>
            <a:ext cx="9178607" cy="609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1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Sintetizamos aminoácidos?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80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5" t="32137" r="44077" b="17812"/>
          <a:stretch/>
        </p:blipFill>
        <p:spPr bwMode="auto">
          <a:xfrm>
            <a:off x="899592" y="476672"/>
            <a:ext cx="7056784" cy="565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028"/>
            <a:ext cx="8607836" cy="673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7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Degradação de aminoácidos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80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9" t="21744" r="36846" b="22325"/>
          <a:stretch/>
        </p:blipFill>
        <p:spPr bwMode="auto">
          <a:xfrm>
            <a:off x="544407" y="107434"/>
            <a:ext cx="8564097" cy="663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 rot="16200000">
            <a:off x="-1727396" y="2852141"/>
            <a:ext cx="4378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Não essenciais</a:t>
            </a:r>
            <a:endParaRPr lang="pt-B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65576"/>
            <a:ext cx="2987675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53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3" y="1512168"/>
            <a:ext cx="9127997" cy="462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07" y="3955916"/>
            <a:ext cx="435557" cy="42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77" y="2852739"/>
            <a:ext cx="416804" cy="36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1" t="10000" r="33308" b="22718"/>
          <a:stretch/>
        </p:blipFill>
        <p:spPr bwMode="auto">
          <a:xfrm>
            <a:off x="25180" y="0"/>
            <a:ext cx="9143977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52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Bases Nitrogenadas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80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488832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90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183" y="1124744"/>
            <a:ext cx="6328161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81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053" y="1052736"/>
            <a:ext cx="5403884" cy="552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11913" y="83324"/>
            <a:ext cx="8048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Síntese </a:t>
            </a:r>
            <a:r>
              <a:rPr lang="pt-BR" sz="2400" i="1" dirty="0" smtClean="0">
                <a:solidFill>
                  <a:srgbClr val="C00000"/>
                </a:solidFill>
              </a:rPr>
              <a:t>de novo </a:t>
            </a:r>
            <a:r>
              <a:rPr lang="pt-BR" sz="2400" dirty="0" smtClean="0"/>
              <a:t>do anel das purinas cria o IMP </a:t>
            </a:r>
            <a:r>
              <a:rPr lang="pt-BR" sz="2400" dirty="0" smtClean="0">
                <a:sym typeface="Wingdings" panose="05000000000000000000" pitchFamily="2" charset="2"/>
              </a:rPr>
              <a:t> AMP ou GMP</a:t>
            </a:r>
          </a:p>
          <a:p>
            <a:r>
              <a:rPr lang="pt-B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- é feita sobre o anel da ribose!</a:t>
            </a:r>
            <a:endParaRPr lang="pt-BR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4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07503" y="1556792"/>
            <a:ext cx="8908281" cy="3744416"/>
            <a:chOff x="107503" y="1628800"/>
            <a:chExt cx="8908281" cy="3744416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967" b="20989"/>
            <a:stretch/>
          </p:blipFill>
          <p:spPr bwMode="auto">
            <a:xfrm>
              <a:off x="107503" y="1628800"/>
              <a:ext cx="8908281" cy="3744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tângulo 1"/>
            <p:cNvSpPr/>
            <p:nvPr/>
          </p:nvSpPr>
          <p:spPr>
            <a:xfrm>
              <a:off x="2343180" y="2564904"/>
              <a:ext cx="1080120" cy="20162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Retângulo 3"/>
            <p:cNvSpPr/>
            <p:nvPr/>
          </p:nvSpPr>
          <p:spPr>
            <a:xfrm>
              <a:off x="4067944" y="2564904"/>
              <a:ext cx="1080120" cy="20162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727067" y="564198"/>
            <a:ext cx="7669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Purinas têm </a:t>
            </a:r>
            <a:r>
              <a:rPr lang="pt-BR" sz="2400" dirty="0" err="1" smtClean="0"/>
              <a:t>tb</a:t>
            </a:r>
            <a:r>
              <a:rPr lang="pt-BR" sz="2400" dirty="0" smtClean="0"/>
              <a:t> a via de salvamento, salvação, recuperação...</a:t>
            </a:r>
            <a:endParaRPr lang="pt-BR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15616" y="5877272"/>
            <a:ext cx="6948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Enzima pega a base e encaixa na ribose ativada (PRPP)</a:t>
            </a:r>
            <a:endParaRPr lang="pt-BR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2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11913" y="221739"/>
            <a:ext cx="79358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Síntese </a:t>
            </a:r>
            <a:r>
              <a:rPr lang="pt-BR" sz="2400" i="1" dirty="0" smtClean="0">
                <a:solidFill>
                  <a:srgbClr val="C00000"/>
                </a:solidFill>
              </a:rPr>
              <a:t>de novo </a:t>
            </a:r>
            <a:r>
              <a:rPr lang="pt-BR" sz="2400" dirty="0" smtClean="0"/>
              <a:t>do anel das pirimidinas cria o U </a:t>
            </a:r>
            <a:r>
              <a:rPr lang="pt-BR" sz="2400" dirty="0" smtClean="0">
                <a:sym typeface="Wingdings" panose="05000000000000000000" pitchFamily="2" charset="2"/>
              </a:rPr>
              <a:t> </a:t>
            </a:r>
            <a:r>
              <a:rPr lang="pt-BR" sz="2400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C </a:t>
            </a:r>
            <a:r>
              <a:rPr lang="pt-BR" sz="2400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ou</a:t>
            </a:r>
            <a:r>
              <a:rPr lang="pt-BR" sz="2400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T</a:t>
            </a:r>
          </a:p>
          <a:p>
            <a:r>
              <a:rPr lang="pt-B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- é feito em separado depois é ligado à ribose ativada (PRPP)!</a:t>
            </a:r>
            <a:endParaRPr lang="pt-BR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972" y="1844824"/>
            <a:ext cx="655977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9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3" t="21709" r="14519" b="4445"/>
          <a:stretch/>
        </p:blipFill>
        <p:spPr bwMode="auto">
          <a:xfrm>
            <a:off x="1665392" y="211500"/>
            <a:ext cx="5760640" cy="641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40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" t="17182" r="10879" b="27703"/>
          <a:stretch/>
        </p:blipFill>
        <p:spPr bwMode="auto">
          <a:xfrm>
            <a:off x="446966" y="1628800"/>
            <a:ext cx="820891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797191" y="452571"/>
            <a:ext cx="3508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Degradação de pirimidinas</a:t>
            </a:r>
            <a:endParaRPr lang="pt-BR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6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3" t="36393" r="43539" b="24086"/>
          <a:stretch/>
        </p:blipFill>
        <p:spPr bwMode="auto">
          <a:xfrm rot="10800000">
            <a:off x="419705" y="476672"/>
            <a:ext cx="8112735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907704" y="151337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1/4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533036" y="151337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3/4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084168" y="4293096"/>
            <a:ext cx="10907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Piruvato</a:t>
            </a:r>
            <a:endParaRPr lang="pt-BR" dirty="0" smtClean="0"/>
          </a:p>
          <a:p>
            <a:r>
              <a:rPr lang="pt-BR" dirty="0" err="1" smtClean="0"/>
              <a:t>AcetilCoA</a:t>
            </a:r>
            <a:endParaRPr lang="pt-BR" dirty="0" smtClean="0"/>
          </a:p>
          <a:p>
            <a:r>
              <a:rPr lang="pt-BR" dirty="0" smtClean="0"/>
              <a:t>Krebs</a:t>
            </a:r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5076056" y="4005064"/>
            <a:ext cx="936104" cy="7496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" y="620688"/>
            <a:ext cx="9167331" cy="562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20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23" y="908720"/>
            <a:ext cx="7717587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103413" y="221739"/>
            <a:ext cx="3051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Degradação de purinas</a:t>
            </a:r>
            <a:endParaRPr lang="pt-BR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64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475656" y="664086"/>
            <a:ext cx="6120680" cy="5429210"/>
            <a:chOff x="1475656" y="664086"/>
            <a:chExt cx="6120680" cy="5429210"/>
          </a:xfrm>
        </p:grpSpPr>
        <p:pic>
          <p:nvPicPr>
            <p:cNvPr id="266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58"/>
            <a:stretch/>
          </p:blipFill>
          <p:spPr bwMode="auto">
            <a:xfrm>
              <a:off x="1475656" y="664086"/>
              <a:ext cx="6120680" cy="5429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tângulo 1"/>
            <p:cNvSpPr/>
            <p:nvPr/>
          </p:nvSpPr>
          <p:spPr>
            <a:xfrm>
              <a:off x="3389010" y="1936264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Retângulo 3"/>
            <p:cNvSpPr/>
            <p:nvPr/>
          </p:nvSpPr>
          <p:spPr>
            <a:xfrm>
              <a:off x="6359624" y="1947694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3598098" y="4828014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6580222" y="4867386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2915816" y="149136"/>
            <a:ext cx="2736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i="1" dirty="0" smtClean="0"/>
              <a:t>Que base é essa?</a:t>
            </a:r>
            <a:endParaRPr lang="pt-BR" sz="2800" b="1" i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1763688" y="6260276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 x Y | W x S | M x K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289246" y="6260276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 | D | H | V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228184" y="6260276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85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8072"/>
            <a:ext cx="9147765" cy="570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619672" y="2582322"/>
            <a:ext cx="361028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FIM</a:t>
            </a:r>
            <a:endParaRPr lang="pt-BR" sz="1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08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0"/>
            <a:ext cx="69310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ipse 2"/>
          <p:cNvSpPr/>
          <p:nvPr/>
        </p:nvSpPr>
        <p:spPr>
          <a:xfrm>
            <a:off x="4791452" y="5854412"/>
            <a:ext cx="201622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003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5" t="57026" r="41769" b="12068"/>
          <a:stretch/>
        </p:blipFill>
        <p:spPr bwMode="auto">
          <a:xfrm>
            <a:off x="374948" y="1443638"/>
            <a:ext cx="856591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85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37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Ciclo da </a:t>
            </a:r>
            <a:r>
              <a:rPr lang="pt-BR" dirty="0" err="1" smtClean="0"/>
              <a:t>Uréia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80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4" t="26530" r="55231" b="10837"/>
          <a:stretch/>
        </p:blipFill>
        <p:spPr bwMode="auto">
          <a:xfrm>
            <a:off x="1943100" y="332656"/>
            <a:ext cx="5437212" cy="628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8131">
            <a:off x="196045" y="2239589"/>
            <a:ext cx="2471863" cy="2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36440" y="548680"/>
            <a:ext cx="18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Grupo amino da maioria dos AA é coletado como Glutamato por </a:t>
            </a:r>
            <a:r>
              <a:rPr lang="pt-BR" i="1" dirty="0" smtClean="0"/>
              <a:t>transaminases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39031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1" t="63009" r="38529" b="8147"/>
          <a:stretch/>
        </p:blipFill>
        <p:spPr bwMode="auto">
          <a:xfrm rot="10800000">
            <a:off x="1095059" y="1907541"/>
            <a:ext cx="6853311" cy="24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7504" y="1358860"/>
            <a:ext cx="8963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i="1" dirty="0" smtClean="0"/>
              <a:t>O nome novo da transaminase é de quem doa pra o </a:t>
            </a:r>
            <a:r>
              <a:rPr lang="pt-BR" sz="2800" i="1" dirty="0" err="1" smtClean="0">
                <a:latin typeface="Symbol" panose="05050102010706020507" pitchFamily="18" charset="2"/>
              </a:rPr>
              <a:t>a</a:t>
            </a:r>
            <a:r>
              <a:rPr lang="pt-BR" sz="2800" i="1" dirty="0" err="1" smtClean="0"/>
              <a:t>-cetoG</a:t>
            </a:r>
            <a:endParaRPr lang="pt-BR" sz="2800" i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575524" y="4389922"/>
            <a:ext cx="6180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Transaminase Glutâmico Oxalacética </a:t>
            </a:r>
            <a:r>
              <a:rPr lang="pt-BR" dirty="0" smtClean="0">
                <a:sym typeface="Wingdings" panose="05000000000000000000" pitchFamily="2" charset="2"/>
              </a:rPr>
              <a:t> </a:t>
            </a:r>
            <a:r>
              <a:rPr lang="pt-BR" dirty="0" err="1" smtClean="0">
                <a:sym typeface="Wingdings" panose="05000000000000000000" pitchFamily="2" charset="2"/>
              </a:rPr>
              <a:t>Aspartato</a:t>
            </a:r>
            <a:r>
              <a:rPr lang="pt-BR" dirty="0" smtClean="0">
                <a:sym typeface="Wingdings" panose="05000000000000000000" pitchFamily="2" charset="2"/>
              </a:rPr>
              <a:t> transaminase</a:t>
            </a:r>
          </a:p>
          <a:p>
            <a:r>
              <a:rPr lang="pt-BR" i="1" dirty="0" smtClean="0">
                <a:sym typeface="Wingdings" panose="05000000000000000000" pitchFamily="2" charset="2"/>
              </a:rPr>
              <a:t>do glutamato o grupo amino viaja para o </a:t>
            </a:r>
            <a:r>
              <a:rPr lang="pt-BR" i="1" dirty="0" err="1" smtClean="0">
                <a:sym typeface="Wingdings" panose="05000000000000000000" pitchFamily="2" charset="2"/>
              </a:rPr>
              <a:t>Aspartato</a:t>
            </a:r>
            <a:r>
              <a:rPr lang="pt-BR" i="1" dirty="0" smtClean="0">
                <a:sym typeface="Wingdings" panose="05000000000000000000" pitchFamily="2" charset="2"/>
              </a:rPr>
              <a:t> (caminho 1)</a:t>
            </a:r>
            <a:endParaRPr lang="pt-BR" i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1907715" y="5219908"/>
            <a:ext cx="55830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Transaminase Glutâmico Pirúvica </a:t>
            </a:r>
            <a:r>
              <a:rPr lang="pt-B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pt-B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Alaninatransaminase</a:t>
            </a:r>
            <a:endParaRPr lang="pt-BR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ctr"/>
            <a:r>
              <a:rPr lang="pt-BR" dirty="0" smtClean="0">
                <a:solidFill>
                  <a:srgbClr val="FF0000"/>
                </a:solidFill>
                <a:sym typeface="Wingdings" panose="05000000000000000000" pitchFamily="2" charset="2"/>
              </a:rPr>
              <a:t>Glutamato + </a:t>
            </a:r>
            <a:r>
              <a:rPr lang="pt-B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Piruvato</a:t>
            </a:r>
            <a:r>
              <a:rPr lang="pt-BR" dirty="0" smtClean="0">
                <a:solidFill>
                  <a:srgbClr val="FF0000"/>
                </a:solidFill>
                <a:sym typeface="Wingdings" panose="05000000000000000000" pitchFamily="2" charset="2"/>
              </a:rPr>
              <a:t>  Alanina </a:t>
            </a:r>
            <a:r>
              <a:rPr lang="pt-BR" dirty="0">
                <a:solidFill>
                  <a:srgbClr val="FF0000"/>
                </a:solidFill>
                <a:sym typeface="Wingdings" panose="05000000000000000000" pitchFamily="2" charset="2"/>
              </a:rPr>
              <a:t>+ </a:t>
            </a:r>
            <a:r>
              <a:rPr lang="pt-BR" dirty="0">
                <a:solidFill>
                  <a:srgbClr val="FF0000"/>
                </a:solidFill>
              </a:rPr>
              <a:t>a-</a:t>
            </a:r>
            <a:r>
              <a:rPr lang="pt-BR" dirty="0" err="1">
                <a:solidFill>
                  <a:srgbClr val="FF0000"/>
                </a:solidFill>
              </a:rPr>
              <a:t>cetoGlutarato</a:t>
            </a:r>
            <a:endParaRPr lang="pt-BR" dirty="0">
              <a:solidFill>
                <a:srgbClr val="FF0000"/>
              </a:solidFill>
            </a:endParaRPr>
          </a:p>
          <a:p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4229332" y="47667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8" name="Seta para a direita 7"/>
          <p:cNvSpPr/>
          <p:nvPr/>
        </p:nvSpPr>
        <p:spPr>
          <a:xfrm rot="16969601">
            <a:off x="4842234" y="5771908"/>
            <a:ext cx="288032" cy="41403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sp>
        <p:nvSpPr>
          <p:cNvPr id="9" name="Seta para a direita 8"/>
          <p:cNvSpPr/>
          <p:nvPr/>
        </p:nvSpPr>
        <p:spPr>
          <a:xfrm rot="3252660">
            <a:off x="4896155" y="3743324"/>
            <a:ext cx="288032" cy="41403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sp>
        <p:nvSpPr>
          <p:cNvPr id="10" name="Seta para a direita 9"/>
          <p:cNvSpPr/>
          <p:nvPr/>
        </p:nvSpPr>
        <p:spPr>
          <a:xfrm rot="3252660">
            <a:off x="1531389" y="3743323"/>
            <a:ext cx="288032" cy="41403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85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1" t="15967" r="38529" b="56483"/>
          <a:stretch/>
        </p:blipFill>
        <p:spPr bwMode="auto">
          <a:xfrm rot="10800000">
            <a:off x="1077852" y="2723423"/>
            <a:ext cx="6853311" cy="236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7921" y="1427279"/>
            <a:ext cx="8919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i="1" dirty="0" smtClean="0"/>
              <a:t>O Glutamato pode </a:t>
            </a:r>
            <a:r>
              <a:rPr lang="pt-BR" sz="2800" i="1" dirty="0" err="1" smtClean="0"/>
              <a:t>tb</a:t>
            </a:r>
            <a:r>
              <a:rPr lang="pt-BR" sz="2800" i="1" dirty="0" smtClean="0"/>
              <a:t> liberar amônio para o ciclo da </a:t>
            </a:r>
            <a:r>
              <a:rPr lang="pt-BR" sz="2800" i="1" dirty="0" err="1" smtClean="0"/>
              <a:t>uréia</a:t>
            </a:r>
            <a:r>
              <a:rPr lang="pt-BR" sz="2800" i="1" dirty="0" smtClean="0"/>
              <a:t> pela Glutamato </a:t>
            </a:r>
            <a:r>
              <a:rPr lang="pt-BR" sz="2800" i="1" dirty="0" err="1" smtClean="0"/>
              <a:t>desidrogenase</a:t>
            </a:r>
            <a:r>
              <a:rPr lang="pt-BR" sz="2800" i="1" dirty="0" smtClean="0"/>
              <a:t> (caminho 2)</a:t>
            </a:r>
            <a:endParaRPr lang="pt-BR" sz="2800" i="1" dirty="0"/>
          </a:p>
        </p:txBody>
      </p:sp>
      <p:sp>
        <p:nvSpPr>
          <p:cNvPr id="4" name="Elipse 3"/>
          <p:cNvSpPr/>
          <p:nvPr/>
        </p:nvSpPr>
        <p:spPr>
          <a:xfrm>
            <a:off x="4157861" y="620688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143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222</Words>
  <Application>Microsoft Office PowerPoint</Application>
  <PresentationFormat>Apresentação na tela (4:3)</PresentationFormat>
  <Paragraphs>41</Paragraphs>
  <Slides>32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Apresentação do PowerPoint</vt:lpstr>
      <vt:lpstr>Degradação de aminoácidos</vt:lpstr>
      <vt:lpstr>Apresentação do PowerPoint</vt:lpstr>
      <vt:lpstr>Apresentação do PowerPoint</vt:lpstr>
      <vt:lpstr>Apresentação do PowerPoint</vt:lpstr>
      <vt:lpstr>Ciclo da Uréia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Doenças metabólicas</vt:lpstr>
      <vt:lpstr>Apresentação do PowerPoint</vt:lpstr>
      <vt:lpstr>Apresentação do PowerPoint</vt:lpstr>
      <vt:lpstr>Obtenção de Nitrogênio</vt:lpstr>
      <vt:lpstr>Apresentação do PowerPoint</vt:lpstr>
      <vt:lpstr>Sintetizamos aminoácidos?</vt:lpstr>
      <vt:lpstr>Apresentação do PowerPoint</vt:lpstr>
      <vt:lpstr>Apresentação do PowerPoint</vt:lpstr>
      <vt:lpstr>Apresentação do PowerPoint</vt:lpstr>
      <vt:lpstr>Bases Nitrogenadas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Lab Biodados UFMG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Miguelito Biodados</dc:creator>
  <cp:lastModifiedBy>Miguelito Biodados</cp:lastModifiedBy>
  <cp:revision>26</cp:revision>
  <dcterms:created xsi:type="dcterms:W3CDTF">2017-05-09T01:20:22Z</dcterms:created>
  <dcterms:modified xsi:type="dcterms:W3CDTF">2017-05-09T11:36:38Z</dcterms:modified>
</cp:coreProperties>
</file>