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82" r:id="rId2"/>
    <p:sldId id="268" r:id="rId3"/>
    <p:sldId id="273" r:id="rId4"/>
    <p:sldId id="277" r:id="rId5"/>
    <p:sldId id="278" r:id="rId6"/>
    <p:sldId id="279" r:id="rId7"/>
    <p:sldId id="280" r:id="rId8"/>
    <p:sldId id="281" r:id="rId9"/>
    <p:sldId id="272" r:id="rId10"/>
    <p:sldId id="264" r:id="rId11"/>
    <p:sldId id="257" r:id="rId12"/>
    <p:sldId id="269" r:id="rId13"/>
    <p:sldId id="256" r:id="rId14"/>
    <p:sldId id="270" r:id="rId15"/>
    <p:sldId id="259" r:id="rId16"/>
    <p:sldId id="260" r:id="rId17"/>
    <p:sldId id="261" r:id="rId18"/>
    <p:sldId id="271" r:id="rId19"/>
    <p:sldId id="267" r:id="rId20"/>
    <p:sldId id="262" r:id="rId21"/>
    <p:sldId id="274" r:id="rId22"/>
    <p:sldId id="263" r:id="rId23"/>
    <p:sldId id="265" r:id="rId24"/>
    <p:sldId id="266" r:id="rId25"/>
    <p:sldId id="276" r:id="rId26"/>
    <p:sldId id="275" r:id="rId27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1890" y="-3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8C525D-8F56-4C76-8385-376B4A3E20F9}" type="datetimeFigureOut">
              <a:rPr lang="pt-BR" smtClean="0"/>
              <a:t>13/05/2019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2F2621-7318-45B2-BEAB-BD6D67868D2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156074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629F99-7910-4807-9BDE-93B17B6D31FB}" type="slidenum">
              <a:rPr lang="pt-BR" smtClean="0"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670631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4A42B-00CC-4D48-B8EE-C7509E81EEC6}" type="datetimeFigureOut">
              <a:rPr lang="pt-BR" smtClean="0"/>
              <a:t>13/05/2019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86C18-288B-4520-B74D-E6371256EA5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078609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4A42B-00CC-4D48-B8EE-C7509E81EEC6}" type="datetimeFigureOut">
              <a:rPr lang="pt-BR" smtClean="0"/>
              <a:t>13/05/2019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86C18-288B-4520-B74D-E6371256EA5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243283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4A42B-00CC-4D48-B8EE-C7509E81EEC6}" type="datetimeFigureOut">
              <a:rPr lang="pt-BR" smtClean="0"/>
              <a:t>13/05/2019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86C18-288B-4520-B74D-E6371256EA5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049803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4A42B-00CC-4D48-B8EE-C7509E81EEC6}" type="datetimeFigureOut">
              <a:rPr lang="pt-BR" smtClean="0"/>
              <a:t>13/05/2019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86C18-288B-4520-B74D-E6371256EA5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448390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4A42B-00CC-4D48-B8EE-C7509E81EEC6}" type="datetimeFigureOut">
              <a:rPr lang="pt-BR" smtClean="0"/>
              <a:t>13/05/2019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86C18-288B-4520-B74D-E6371256EA5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716264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4A42B-00CC-4D48-B8EE-C7509E81EEC6}" type="datetimeFigureOut">
              <a:rPr lang="pt-BR" smtClean="0"/>
              <a:t>13/05/2019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86C18-288B-4520-B74D-E6371256EA5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135072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4A42B-00CC-4D48-B8EE-C7509E81EEC6}" type="datetimeFigureOut">
              <a:rPr lang="pt-BR" smtClean="0"/>
              <a:t>13/05/2019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86C18-288B-4520-B74D-E6371256EA5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112304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4A42B-00CC-4D48-B8EE-C7509E81EEC6}" type="datetimeFigureOut">
              <a:rPr lang="pt-BR" smtClean="0"/>
              <a:t>13/05/2019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86C18-288B-4520-B74D-E6371256EA5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07961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4A42B-00CC-4D48-B8EE-C7509E81EEC6}" type="datetimeFigureOut">
              <a:rPr lang="pt-BR" smtClean="0"/>
              <a:t>13/05/2019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86C18-288B-4520-B74D-E6371256EA5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881647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4A42B-00CC-4D48-B8EE-C7509E81EEC6}" type="datetimeFigureOut">
              <a:rPr lang="pt-BR" smtClean="0"/>
              <a:t>13/05/2019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86C18-288B-4520-B74D-E6371256EA5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786052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4A42B-00CC-4D48-B8EE-C7509E81EEC6}" type="datetimeFigureOut">
              <a:rPr lang="pt-BR" smtClean="0"/>
              <a:t>13/05/2019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86C18-288B-4520-B74D-E6371256EA5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535891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44A42B-00CC-4D48-B8EE-C7509E81EEC6}" type="datetimeFigureOut">
              <a:rPr lang="pt-BR" smtClean="0"/>
              <a:t>13/05/2019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586C18-288B-4520-B74D-E6371256EA5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564248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microsoft.com/office/2007/relationships/hdphoto" Target="../media/hdphoto8.wdp"/><Relationship Id="rId7" Type="http://schemas.microsoft.com/office/2007/relationships/hdphoto" Target="../media/hdphoto10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11" Type="http://schemas.microsoft.com/office/2007/relationships/hdphoto" Target="../media/hdphoto11.wdp"/><Relationship Id="rId5" Type="http://schemas.microsoft.com/office/2007/relationships/hdphoto" Target="../media/hdphoto9.wdp"/><Relationship Id="rId10" Type="http://schemas.openxmlformats.org/officeDocument/2006/relationships/image" Target="../media/image33.png"/><Relationship Id="rId4" Type="http://schemas.openxmlformats.org/officeDocument/2006/relationships/image" Target="../media/image29.png"/><Relationship Id="rId9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4.wdp"/><Relationship Id="rId4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4.wdp"/><Relationship Id="rId4" Type="http://schemas.openxmlformats.org/officeDocument/2006/relationships/image" Target="../media/image38.pn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13213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836712"/>
            <a:ext cx="7452249" cy="5544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18"/>
          <a:stretch/>
        </p:blipFill>
        <p:spPr bwMode="auto">
          <a:xfrm>
            <a:off x="2652195" y="836712"/>
            <a:ext cx="1811229" cy="1175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31" r="6862"/>
          <a:stretch/>
        </p:blipFill>
        <p:spPr bwMode="auto">
          <a:xfrm>
            <a:off x="2976394" y="2648342"/>
            <a:ext cx="1800200" cy="1145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29" t="2613" r="2000" b="17955"/>
          <a:stretch/>
        </p:blipFill>
        <p:spPr bwMode="auto">
          <a:xfrm>
            <a:off x="5588115" y="2331153"/>
            <a:ext cx="1276711" cy="1472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2396"/>
            <a:ext cx="9144001" cy="68603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ixaDeTexto 1"/>
          <p:cNvSpPr txBox="1"/>
          <p:nvPr/>
        </p:nvSpPr>
        <p:spPr>
          <a:xfrm rot="1420784">
            <a:off x="539552" y="2698142"/>
            <a:ext cx="20019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err="1" smtClean="0"/>
              <a:t>Piruvato</a:t>
            </a:r>
            <a:r>
              <a:rPr lang="pt-BR" dirty="0" smtClean="0"/>
              <a:t> </a:t>
            </a:r>
            <a:r>
              <a:rPr lang="pt-BR" dirty="0" smtClean="0">
                <a:sym typeface="Wingdings" panose="05000000000000000000" pitchFamily="2" charset="2"/>
              </a:rPr>
              <a:t> Lactato</a:t>
            </a:r>
          </a:p>
        </p:txBody>
      </p:sp>
    </p:spTree>
    <p:extLst>
      <p:ext uri="{BB962C8B-B14F-4D97-AF65-F5344CB8AC3E}">
        <p14:creationId xmlns:p14="http://schemas.microsoft.com/office/powerpoint/2010/main" val="2410769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3000"/>
                                        <p:tgtEl>
                                          <p:spTgt spid="8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340768"/>
            <a:ext cx="7617745" cy="4176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Elipse 1"/>
          <p:cNvSpPr/>
          <p:nvPr/>
        </p:nvSpPr>
        <p:spPr>
          <a:xfrm>
            <a:off x="789866" y="3068960"/>
            <a:ext cx="1368152" cy="33718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35377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 smtClean="0"/>
              <a:t>De onde vêm os carbonos?</a:t>
            </a:r>
            <a:endParaRPr lang="pt-BR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t-BR" dirty="0" smtClean="0"/>
              <a:t>Glicerol</a:t>
            </a:r>
          </a:p>
          <a:p>
            <a:r>
              <a:rPr lang="pt-BR" dirty="0" smtClean="0"/>
              <a:t>Alanina</a:t>
            </a:r>
          </a:p>
          <a:p>
            <a:r>
              <a:rPr lang="pt-BR" dirty="0" smtClean="0"/>
              <a:t>Lactato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126650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o 5"/>
          <p:cNvGrpSpPr/>
          <p:nvPr/>
        </p:nvGrpSpPr>
        <p:grpSpPr>
          <a:xfrm>
            <a:off x="611560" y="142920"/>
            <a:ext cx="7920880" cy="6609714"/>
            <a:chOff x="611560" y="142920"/>
            <a:chExt cx="7920880" cy="6609714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1560" y="142920"/>
              <a:ext cx="7920880" cy="66097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Retângulo 3"/>
            <p:cNvSpPr/>
            <p:nvPr/>
          </p:nvSpPr>
          <p:spPr>
            <a:xfrm rot="20228941">
              <a:off x="5102344" y="2176271"/>
              <a:ext cx="1080120" cy="7200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" name="Forma livre 4"/>
            <p:cNvSpPr/>
            <p:nvPr/>
          </p:nvSpPr>
          <p:spPr>
            <a:xfrm>
              <a:off x="5875020" y="2011680"/>
              <a:ext cx="50119" cy="181934"/>
            </a:xfrm>
            <a:custGeom>
              <a:avLst/>
              <a:gdLst>
                <a:gd name="connsiteX0" fmla="*/ 0 w 50119"/>
                <a:gd name="connsiteY0" fmla="*/ 0 h 181934"/>
                <a:gd name="connsiteX1" fmla="*/ 45720 w 50119"/>
                <a:gd name="connsiteY1" fmla="*/ 171450 h 181934"/>
                <a:gd name="connsiteX2" fmla="*/ 45720 w 50119"/>
                <a:gd name="connsiteY2" fmla="*/ 148590 h 1819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0119" h="181934">
                  <a:moveTo>
                    <a:pt x="0" y="0"/>
                  </a:moveTo>
                  <a:cubicBezTo>
                    <a:pt x="19050" y="73342"/>
                    <a:pt x="38100" y="146685"/>
                    <a:pt x="45720" y="171450"/>
                  </a:cubicBezTo>
                  <a:cubicBezTo>
                    <a:pt x="53340" y="196215"/>
                    <a:pt x="49530" y="172402"/>
                    <a:pt x="45720" y="148590"/>
                  </a:cubicBezTo>
                </a:path>
              </a:pathLst>
            </a:cu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8" name="Texto explicativo em forma de nuvem 7"/>
          <p:cNvSpPr/>
          <p:nvPr/>
        </p:nvSpPr>
        <p:spPr>
          <a:xfrm>
            <a:off x="395536" y="110952"/>
            <a:ext cx="2376264" cy="1152128"/>
          </a:xfrm>
          <a:prstGeom prst="cloudCallout">
            <a:avLst>
              <a:gd name="adj1" fmla="val 21495"/>
              <a:gd name="adj2" fmla="val 111112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2400" dirty="0" smtClean="0">
                <a:solidFill>
                  <a:schemeClr val="tx1"/>
                </a:solidFill>
              </a:rPr>
              <a:t>ADIPOSO</a:t>
            </a:r>
          </a:p>
          <a:p>
            <a:r>
              <a:rPr lang="pt-BR" dirty="0" smtClean="0">
                <a:solidFill>
                  <a:schemeClr val="tx1"/>
                </a:solidFill>
              </a:rPr>
              <a:t>- Glicerol</a:t>
            </a:r>
          </a:p>
          <a:p>
            <a:r>
              <a:rPr lang="pt-BR" dirty="0" smtClean="0">
                <a:solidFill>
                  <a:schemeClr val="tx1"/>
                </a:solidFill>
              </a:rPr>
              <a:t>- Ac. graxos</a:t>
            </a:r>
            <a:endParaRPr lang="pt-BR" dirty="0">
              <a:solidFill>
                <a:schemeClr val="tx1"/>
              </a:solidFill>
            </a:endParaRPr>
          </a:p>
        </p:txBody>
      </p:sp>
      <p:grpSp>
        <p:nvGrpSpPr>
          <p:cNvPr id="7" name="Grupo 6"/>
          <p:cNvGrpSpPr/>
          <p:nvPr/>
        </p:nvGrpSpPr>
        <p:grpSpPr>
          <a:xfrm>
            <a:off x="418366" y="0"/>
            <a:ext cx="3563889" cy="6856920"/>
            <a:chOff x="2376263" y="0"/>
            <a:chExt cx="3563889" cy="6856920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505" r="11829"/>
            <a:stretch/>
          </p:blipFill>
          <p:spPr bwMode="auto">
            <a:xfrm>
              <a:off x="2376264" y="0"/>
              <a:ext cx="3563888" cy="344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76263" y="3447777"/>
              <a:ext cx="3563889" cy="34091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949790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Imagem 1" descr="foto1.JP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165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ângulo 1"/>
          <p:cNvSpPr/>
          <p:nvPr/>
        </p:nvSpPr>
        <p:spPr>
          <a:xfrm>
            <a:off x="3014112" y="453812"/>
            <a:ext cx="1584176" cy="1834490"/>
          </a:xfrm>
          <a:prstGeom prst="rect">
            <a:avLst/>
          </a:prstGeom>
          <a:noFill/>
          <a:ln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/>
          <p:cNvSpPr/>
          <p:nvPr/>
        </p:nvSpPr>
        <p:spPr>
          <a:xfrm>
            <a:off x="744146" y="260648"/>
            <a:ext cx="1693902" cy="2016224"/>
          </a:xfrm>
          <a:prstGeom prst="rect">
            <a:avLst/>
          </a:prstGeom>
          <a:noFill/>
          <a:ln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/>
          <p:cNvSpPr/>
          <p:nvPr/>
        </p:nvSpPr>
        <p:spPr>
          <a:xfrm>
            <a:off x="703000" y="2686060"/>
            <a:ext cx="1985362" cy="1921356"/>
          </a:xfrm>
          <a:prstGeom prst="rect">
            <a:avLst/>
          </a:prstGeom>
          <a:noFill/>
          <a:ln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de seta reta 3"/>
          <p:cNvCxnSpPr>
            <a:stCxn id="1026" idx="1"/>
          </p:cNvCxnSpPr>
          <p:nvPr/>
        </p:nvCxnSpPr>
        <p:spPr>
          <a:xfrm flipH="1" flipV="1">
            <a:off x="4336544" y="753274"/>
            <a:ext cx="2016224" cy="252726"/>
          </a:xfrm>
          <a:prstGeom prst="straightConnector1">
            <a:avLst/>
          </a:prstGeom>
          <a:ln w="317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36" r="37929"/>
          <a:stretch/>
        </p:blipFill>
        <p:spPr bwMode="auto">
          <a:xfrm>
            <a:off x="6352768" y="-6032"/>
            <a:ext cx="1538456" cy="2024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tângulo 6"/>
          <p:cNvSpPr/>
          <p:nvPr/>
        </p:nvSpPr>
        <p:spPr>
          <a:xfrm>
            <a:off x="5508413" y="2420888"/>
            <a:ext cx="322716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pt-BR" sz="4400" b="1" cap="none" spc="0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3 </a:t>
            </a:r>
            <a:r>
              <a:rPr lang="pt-BR" sz="4400" b="1" cap="none" spc="0" dirty="0" err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pobrema</a:t>
            </a:r>
            <a:r>
              <a:rPr lang="pt-BR" sz="4400" b="1" cap="none" spc="0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!</a:t>
            </a:r>
            <a:endParaRPr lang="pt-BR" sz="4400" b="1" cap="none" spc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40956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6752" y="-20910"/>
            <a:ext cx="7671752" cy="69060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340768"/>
            <a:ext cx="2880320" cy="2880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ângulo 1"/>
          <p:cNvSpPr/>
          <p:nvPr/>
        </p:nvSpPr>
        <p:spPr>
          <a:xfrm>
            <a:off x="4578856" y="5816694"/>
            <a:ext cx="255839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pt-BR" sz="4000" b="1" i="1" cap="none" spc="0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Tamo</a:t>
            </a:r>
            <a:r>
              <a:rPr lang="pt-BR" sz="4000" b="1" i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aqui!</a:t>
            </a:r>
            <a:endParaRPr lang="pt-BR" sz="4000" b="1" i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9923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25151"/>
            <a:ext cx="6048672" cy="6796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4767536"/>
            <a:ext cx="5148064" cy="3667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6093296"/>
            <a:ext cx="4138746" cy="371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4085084" y="4327386"/>
            <a:ext cx="43299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i="1" dirty="0" smtClean="0">
                <a:solidFill>
                  <a:srgbClr val="FF0000"/>
                </a:solidFill>
              </a:rPr>
              <a:t>Até aqui chegamos! Vamos usar </a:t>
            </a:r>
            <a:r>
              <a:rPr lang="pt-BR" i="1" dirty="0" err="1" smtClean="0">
                <a:solidFill>
                  <a:srgbClr val="FF0000"/>
                </a:solidFill>
              </a:rPr>
              <a:t>fosfatases</a:t>
            </a:r>
            <a:r>
              <a:rPr lang="pt-BR" i="1" dirty="0" smtClean="0">
                <a:solidFill>
                  <a:srgbClr val="FF0000"/>
                </a:solidFill>
              </a:rPr>
              <a:t>!!</a:t>
            </a:r>
            <a:endParaRPr lang="pt-BR" i="1" dirty="0">
              <a:solidFill>
                <a:srgbClr val="FF000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65288">
            <a:off x="6493346" y="3068960"/>
            <a:ext cx="2027742" cy="1349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tângulo 6"/>
          <p:cNvSpPr/>
          <p:nvPr/>
        </p:nvSpPr>
        <p:spPr>
          <a:xfrm>
            <a:off x="2843808" y="6442323"/>
            <a:ext cx="936104" cy="356289"/>
          </a:xfrm>
          <a:prstGeom prst="rect">
            <a:avLst/>
          </a:prstGeom>
          <a:noFill/>
          <a:ln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18804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64474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3568" y="836712"/>
            <a:ext cx="7772400" cy="1470025"/>
          </a:xfrm>
        </p:spPr>
        <p:txBody>
          <a:bodyPr/>
          <a:lstStyle/>
          <a:p>
            <a:r>
              <a:rPr lang="pt-BR" dirty="0" smtClean="0"/>
              <a:t>Controle do metabolismo</a:t>
            </a:r>
            <a:endParaRPr lang="pt-BR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259632" y="2780928"/>
            <a:ext cx="6984776" cy="3024336"/>
          </a:xfrm>
        </p:spPr>
        <p:txBody>
          <a:bodyPr>
            <a:normAutofit fontScale="70000" lnSpcReduction="20000"/>
          </a:bodyPr>
          <a:lstStyle/>
          <a:p>
            <a:pPr marL="514350" indent="-514350" algn="l">
              <a:buAutoNum type="arabicPeriod"/>
            </a:pPr>
            <a:r>
              <a:rPr lang="pt-BR" dirty="0" smtClean="0">
                <a:solidFill>
                  <a:schemeClr val="tx2">
                    <a:lumMod val="75000"/>
                  </a:schemeClr>
                </a:solidFill>
              </a:rPr>
              <a:t>Compartimentalização</a:t>
            </a:r>
          </a:p>
          <a:p>
            <a:pPr marL="971550" lvl="1" indent="-514350" algn="l">
              <a:buFont typeface="Arial" panose="020B0604020202020204" pitchFamily="34" charset="0"/>
              <a:buChar char="•"/>
            </a:pPr>
            <a:r>
              <a:rPr lang="pt-BR" dirty="0" smtClean="0">
                <a:solidFill>
                  <a:schemeClr val="tx2">
                    <a:lumMod val="75000"/>
                  </a:schemeClr>
                </a:solidFill>
              </a:rPr>
              <a:t>Lipídios na mitocôndria</a:t>
            </a:r>
          </a:p>
          <a:p>
            <a:pPr marL="514350" indent="-514350" algn="l">
              <a:buAutoNum type="arabicPeriod"/>
            </a:pPr>
            <a:r>
              <a:rPr lang="pt-BR" dirty="0" err="1" smtClean="0">
                <a:solidFill>
                  <a:schemeClr val="tx2">
                    <a:lumMod val="75000"/>
                  </a:schemeClr>
                </a:solidFill>
              </a:rPr>
              <a:t>Alosterismo</a:t>
            </a:r>
            <a:endParaRPr lang="pt-BR" dirty="0" smtClean="0">
              <a:solidFill>
                <a:schemeClr val="tx2">
                  <a:lumMod val="75000"/>
                </a:schemeClr>
              </a:solidFill>
            </a:endParaRPr>
          </a:p>
          <a:p>
            <a:pPr marL="971550" lvl="1" indent="-514350" algn="l">
              <a:buFont typeface="Arial" panose="020B0604020202020204" pitchFamily="34" charset="0"/>
              <a:buChar char="•"/>
            </a:pPr>
            <a:r>
              <a:rPr lang="pt-BR" dirty="0" err="1" smtClean="0">
                <a:solidFill>
                  <a:schemeClr val="tx2">
                    <a:lumMod val="75000"/>
                  </a:schemeClr>
                </a:solidFill>
              </a:rPr>
              <a:t>AcetilCoa</a:t>
            </a:r>
            <a:r>
              <a:rPr lang="pt-BR" dirty="0" smtClean="0">
                <a:solidFill>
                  <a:schemeClr val="tx2">
                    <a:lumMod val="75000"/>
                  </a:schemeClr>
                </a:solidFill>
              </a:rPr>
              <a:t> desvia </a:t>
            </a:r>
            <a:r>
              <a:rPr lang="pt-BR" dirty="0" err="1" smtClean="0">
                <a:solidFill>
                  <a:schemeClr val="tx2">
                    <a:lumMod val="75000"/>
                  </a:schemeClr>
                </a:solidFill>
              </a:rPr>
              <a:t>Piruvato</a:t>
            </a:r>
            <a:r>
              <a:rPr lang="pt-BR" dirty="0" smtClean="0">
                <a:solidFill>
                  <a:schemeClr val="tx2">
                    <a:lumMod val="75000"/>
                  </a:schemeClr>
                </a:solidFill>
              </a:rPr>
              <a:t> pra </a:t>
            </a:r>
            <a:r>
              <a:rPr lang="pt-BR" dirty="0" err="1" smtClean="0">
                <a:solidFill>
                  <a:schemeClr val="tx2">
                    <a:lumMod val="75000"/>
                  </a:schemeClr>
                </a:solidFill>
              </a:rPr>
              <a:t>Oxaloacetato</a:t>
            </a:r>
            <a:endParaRPr lang="pt-BR" dirty="0" smtClean="0">
              <a:solidFill>
                <a:schemeClr val="tx2">
                  <a:lumMod val="75000"/>
                </a:schemeClr>
              </a:solidFill>
            </a:endParaRPr>
          </a:p>
          <a:p>
            <a:pPr marL="514350" indent="-514350" algn="l">
              <a:buAutoNum type="arabicPeriod"/>
            </a:pPr>
            <a:r>
              <a:rPr lang="pt-BR" dirty="0" smtClean="0">
                <a:solidFill>
                  <a:schemeClr val="tx2">
                    <a:lumMod val="75000"/>
                  </a:schemeClr>
                </a:solidFill>
              </a:rPr>
              <a:t>Afinidade</a:t>
            </a: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pt-BR" dirty="0" err="1" smtClean="0">
                <a:solidFill>
                  <a:schemeClr val="tx2">
                    <a:lumMod val="75000"/>
                  </a:schemeClr>
                </a:solidFill>
              </a:rPr>
              <a:t>Hexocinase</a:t>
            </a:r>
            <a:r>
              <a:rPr lang="pt-BR" dirty="0" smtClean="0">
                <a:solidFill>
                  <a:schemeClr val="tx2">
                    <a:lumMod val="75000"/>
                  </a:schemeClr>
                </a:solidFill>
              </a:rPr>
              <a:t> do fígado tem menor afinidade por glicose</a:t>
            </a:r>
          </a:p>
          <a:p>
            <a:pPr marL="514350" indent="-514350" algn="l">
              <a:buFont typeface="+mj-lt"/>
              <a:buAutoNum type="arabicPeriod"/>
            </a:pPr>
            <a:r>
              <a:rPr lang="pt-BR" dirty="0" smtClean="0">
                <a:solidFill>
                  <a:schemeClr val="tx2">
                    <a:lumMod val="75000"/>
                  </a:schemeClr>
                </a:solidFill>
              </a:rPr>
              <a:t>Controle hormonal (pâncreas e adrenal)</a:t>
            </a:r>
          </a:p>
          <a:p>
            <a:pPr marL="971550" lvl="1" indent="-514350" algn="l">
              <a:buFont typeface="Arial" panose="020B0604020202020204" pitchFamily="34" charset="0"/>
              <a:buChar char="•"/>
            </a:pPr>
            <a:r>
              <a:rPr lang="pt-BR" dirty="0" smtClean="0">
                <a:solidFill>
                  <a:schemeClr val="tx2">
                    <a:lumMod val="75000"/>
                  </a:schemeClr>
                </a:solidFill>
              </a:rPr>
              <a:t>Glucagon x Insulina e Adrenalina</a:t>
            </a:r>
          </a:p>
          <a:p>
            <a:pPr lvl="1" algn="l"/>
            <a:endParaRPr lang="pt-BR" dirty="0" smtClean="0"/>
          </a:p>
          <a:p>
            <a:pPr marL="514350" indent="-514350" algn="l">
              <a:buAutoNum type="arabicPeriod"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595084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271" y="4221088"/>
            <a:ext cx="8527263" cy="1440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61386"/>
            <a:ext cx="9144000" cy="462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005"/>
          <a:stretch/>
        </p:blipFill>
        <p:spPr bwMode="auto">
          <a:xfrm>
            <a:off x="5148064" y="0"/>
            <a:ext cx="3789030" cy="1744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691050" cy="1881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Conector de seta reta 2"/>
          <p:cNvCxnSpPr>
            <a:stCxn id="11268" idx="1"/>
          </p:cNvCxnSpPr>
          <p:nvPr/>
        </p:nvCxnSpPr>
        <p:spPr>
          <a:xfrm flipH="1" flipV="1">
            <a:off x="3563888" y="188640"/>
            <a:ext cx="1584176" cy="68382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aixaDeTexto 3"/>
          <p:cNvSpPr txBox="1"/>
          <p:nvPr/>
        </p:nvSpPr>
        <p:spPr>
          <a:xfrm>
            <a:off x="4095506" y="3421426"/>
            <a:ext cx="10627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i="1" dirty="0" smtClean="0"/>
              <a:t>Glucagon</a:t>
            </a:r>
            <a:endParaRPr lang="pt-BR" i="1" dirty="0"/>
          </a:p>
        </p:txBody>
      </p:sp>
      <p:sp>
        <p:nvSpPr>
          <p:cNvPr id="9" name="CaixaDeTexto 8"/>
          <p:cNvSpPr txBox="1"/>
          <p:nvPr/>
        </p:nvSpPr>
        <p:spPr>
          <a:xfrm>
            <a:off x="4170686" y="5524088"/>
            <a:ext cx="9124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i="1" dirty="0" smtClean="0"/>
              <a:t>Insulina</a:t>
            </a:r>
            <a:endParaRPr lang="pt-BR" i="1" dirty="0"/>
          </a:p>
        </p:txBody>
      </p:sp>
      <p:cxnSp>
        <p:nvCxnSpPr>
          <p:cNvPr id="10" name="Conector de seta reta 9"/>
          <p:cNvCxnSpPr>
            <a:stCxn id="11267" idx="0"/>
          </p:cNvCxnSpPr>
          <p:nvPr/>
        </p:nvCxnSpPr>
        <p:spPr>
          <a:xfrm flipH="1" flipV="1">
            <a:off x="3275856" y="620688"/>
            <a:ext cx="1296144" cy="244069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aixaDeTexto 11"/>
          <p:cNvSpPr txBox="1"/>
          <p:nvPr/>
        </p:nvSpPr>
        <p:spPr>
          <a:xfrm>
            <a:off x="5091310" y="1642052"/>
            <a:ext cx="38985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i="1" dirty="0" smtClean="0"/>
              <a:t>Exercício, frio, perigo real ou imaginário</a:t>
            </a:r>
          </a:p>
          <a:p>
            <a:pPr algn="ctr"/>
            <a:r>
              <a:rPr lang="pt-BR" i="1" dirty="0" smtClean="0"/>
              <a:t>(sempre dois sustos)</a:t>
            </a:r>
            <a:endParaRPr lang="pt-BR" i="1" dirty="0"/>
          </a:p>
        </p:txBody>
      </p:sp>
      <p:sp>
        <p:nvSpPr>
          <p:cNvPr id="6" name="Retângulo 5"/>
          <p:cNvSpPr/>
          <p:nvPr/>
        </p:nvSpPr>
        <p:spPr>
          <a:xfrm>
            <a:off x="5473814" y="2640768"/>
            <a:ext cx="808234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pt-BR" sz="20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cAMP</a:t>
            </a:r>
            <a:endParaRPr lang="pt-BR" sz="32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9688" y="2060848"/>
            <a:ext cx="1361348" cy="1114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tângulo 14"/>
          <p:cNvSpPr/>
          <p:nvPr/>
        </p:nvSpPr>
        <p:spPr>
          <a:xfrm>
            <a:off x="3858904" y="5821864"/>
            <a:ext cx="1535998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pt-BR" sz="20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fosforilações</a:t>
            </a:r>
            <a:endParaRPr lang="pt-BR" sz="32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23" y="-27384"/>
            <a:ext cx="9110877" cy="6322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99258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Imagem 1" descr="fopentoseto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0514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5076825" y="0"/>
            <a:ext cx="4067175" cy="6858000"/>
          </a:xfrm>
          <a:prstGeom prst="rect">
            <a:avLst/>
          </a:prstGeom>
          <a:solidFill>
            <a:srgbClr val="FF3300"/>
          </a:solidFill>
        </p:spPr>
        <p:txBody>
          <a:bodyPr/>
          <a:lstStyle/>
          <a:p>
            <a:pPr>
              <a:defRPr/>
            </a:pPr>
            <a:r>
              <a:rPr lang="pt-BR" sz="2800" b="1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Via das</a:t>
            </a:r>
          </a:p>
          <a:p>
            <a:pPr>
              <a:defRPr/>
            </a:pPr>
            <a:r>
              <a:rPr lang="pt-BR" sz="2800" b="1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Pentoses fosfato</a:t>
            </a:r>
          </a:p>
          <a:p>
            <a:pPr>
              <a:defRPr/>
            </a:pPr>
            <a:endParaRPr lang="pt-BR" sz="2800" kern="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  <a:p>
            <a:pPr>
              <a:buFont typeface="Arial" pitchFamily="34" charset="0"/>
              <a:buChar char="•"/>
              <a:defRPr/>
            </a:pPr>
            <a:r>
              <a:rPr lang="pt-BR" sz="2800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Síntese de </a:t>
            </a:r>
            <a:r>
              <a:rPr lang="pt-BR" sz="2800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lipídio</a:t>
            </a:r>
          </a:p>
          <a:p>
            <a:pPr lvl="1">
              <a:buFont typeface="Arial" pitchFamily="34" charset="0"/>
              <a:buChar char="•"/>
              <a:defRPr/>
            </a:pPr>
            <a:r>
              <a:rPr lang="pt-BR" sz="2400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Inicia na G6p (NADPH)</a:t>
            </a:r>
          </a:p>
          <a:p>
            <a:pPr lvl="1">
              <a:buFont typeface="Arial" pitchFamily="34" charset="0"/>
              <a:buChar char="•"/>
              <a:defRPr/>
            </a:pPr>
            <a:r>
              <a:rPr lang="pt-BR" sz="2400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Segue pela glicólise</a:t>
            </a:r>
            <a:endParaRPr lang="pt-BR" sz="2400" kern="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  <a:p>
            <a:pPr>
              <a:buFont typeface="Arial" pitchFamily="34" charset="0"/>
              <a:buChar char="•"/>
              <a:defRPr/>
            </a:pPr>
            <a:r>
              <a:rPr lang="pt-BR" sz="2800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Lipídio &amp; </a:t>
            </a:r>
            <a:r>
              <a:rPr lang="pt-BR" sz="2800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DNA</a:t>
            </a:r>
          </a:p>
          <a:p>
            <a:pPr lvl="1">
              <a:buFont typeface="Arial" pitchFamily="34" charset="0"/>
              <a:buChar char="•"/>
              <a:defRPr/>
            </a:pPr>
            <a:r>
              <a:rPr lang="pt-BR" sz="2400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Inicia na G6p (NADPH)</a:t>
            </a:r>
          </a:p>
          <a:p>
            <a:pPr lvl="1">
              <a:buFont typeface="Arial" pitchFamily="34" charset="0"/>
              <a:buChar char="•"/>
              <a:defRPr/>
            </a:pPr>
            <a:r>
              <a:rPr lang="pt-BR" sz="2400" kern="0" dirty="0" err="1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Pára</a:t>
            </a:r>
            <a:r>
              <a:rPr lang="pt-BR" sz="2400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na Ribose5p</a:t>
            </a:r>
            <a:endParaRPr lang="pt-BR" sz="2400" kern="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  <a:p>
            <a:pPr>
              <a:buFont typeface="Arial" pitchFamily="34" charset="0"/>
              <a:buChar char="•"/>
              <a:defRPr/>
            </a:pPr>
            <a:r>
              <a:rPr lang="pt-BR" sz="2800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Só </a:t>
            </a:r>
            <a:r>
              <a:rPr lang="pt-BR" sz="2800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DNA, sem lipídio</a:t>
            </a:r>
          </a:p>
          <a:p>
            <a:pPr lvl="1">
              <a:buFont typeface="Arial" pitchFamily="34" charset="0"/>
              <a:buChar char="•"/>
              <a:defRPr/>
            </a:pPr>
            <a:r>
              <a:rPr lang="pt-BR" sz="2400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Glicólise (sem NADP+)</a:t>
            </a:r>
          </a:p>
          <a:p>
            <a:pPr lvl="1">
              <a:buFont typeface="Arial" pitchFamily="34" charset="0"/>
              <a:buChar char="•"/>
              <a:defRPr/>
            </a:pPr>
            <a:r>
              <a:rPr lang="pt-BR" sz="2400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Pelo final chega a R5p</a:t>
            </a:r>
            <a:endParaRPr lang="pt-BR" sz="2400" kern="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  <a:p>
            <a:pPr>
              <a:buFont typeface="Arial" pitchFamily="34" charset="0"/>
              <a:buChar char="•"/>
              <a:defRPr/>
            </a:pPr>
            <a:endParaRPr lang="pt-BR" sz="2800" kern="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  <a:p>
            <a:pPr>
              <a:buFont typeface="Arial" pitchFamily="34" charset="0"/>
              <a:buChar char="•"/>
              <a:defRPr/>
            </a:pPr>
            <a:r>
              <a:rPr lang="pt-BR" sz="2800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Preferida quando</a:t>
            </a:r>
          </a:p>
          <a:p>
            <a:pPr lvl="1">
              <a:buFont typeface="Arial" pitchFamily="34" charset="0"/>
              <a:buChar char="•"/>
              <a:defRPr/>
            </a:pPr>
            <a:r>
              <a:rPr lang="pt-BR" sz="2800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Falta </a:t>
            </a:r>
            <a:r>
              <a:rPr lang="pt-BR" sz="2800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e- no citoplasma</a:t>
            </a:r>
            <a:r>
              <a:rPr lang="pt-BR" sz="2800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</a:p>
          <a:p>
            <a:pPr algn="ctr">
              <a:defRPr/>
            </a:pPr>
            <a:endParaRPr lang="pt-BR" sz="4400" kern="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196341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614186" y="980728"/>
            <a:ext cx="791562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No período absortivo predomina insulina sobre glucagon e os processos de síntese</a:t>
            </a:r>
          </a:p>
          <a:p>
            <a:endParaRPr lang="pt-BR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 smtClean="0"/>
              <a:t>Glicogênio é armazenado no fígado e músculos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 err="1" smtClean="0"/>
              <a:t>Triacilglicerol</a:t>
            </a:r>
            <a:r>
              <a:rPr lang="pt-BR" dirty="0" smtClean="0"/>
              <a:t> é armazenado no adiposo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 smtClean="0"/>
              <a:t>Aminoácidos repõem as proteínas</a:t>
            </a:r>
            <a:endParaRPr lang="pt-BR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5" y="2901950"/>
            <a:ext cx="9144000" cy="3956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90307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12" y="1"/>
            <a:ext cx="879511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tângulo 1"/>
          <p:cNvSpPr/>
          <p:nvPr/>
        </p:nvSpPr>
        <p:spPr>
          <a:xfrm>
            <a:off x="4860032" y="1268760"/>
            <a:ext cx="2376264" cy="360040"/>
          </a:xfrm>
          <a:prstGeom prst="rect">
            <a:avLst/>
          </a:prstGeom>
          <a:noFill/>
          <a:ln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/>
          <p:cNvSpPr/>
          <p:nvPr/>
        </p:nvSpPr>
        <p:spPr>
          <a:xfrm>
            <a:off x="5208642" y="2599194"/>
            <a:ext cx="648072" cy="360040"/>
          </a:xfrm>
          <a:prstGeom prst="rect">
            <a:avLst/>
          </a:prstGeom>
          <a:noFill/>
          <a:ln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/>
          <p:cNvSpPr/>
          <p:nvPr/>
        </p:nvSpPr>
        <p:spPr>
          <a:xfrm>
            <a:off x="2783230" y="2037988"/>
            <a:ext cx="1008112" cy="360040"/>
          </a:xfrm>
          <a:prstGeom prst="rect">
            <a:avLst/>
          </a:prstGeom>
          <a:noFill/>
          <a:ln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/>
          <p:cNvSpPr/>
          <p:nvPr/>
        </p:nvSpPr>
        <p:spPr>
          <a:xfrm>
            <a:off x="2737510" y="128062"/>
            <a:ext cx="1008112" cy="360040"/>
          </a:xfrm>
          <a:prstGeom prst="rect">
            <a:avLst/>
          </a:prstGeom>
          <a:noFill/>
          <a:ln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Retângulo 8"/>
          <p:cNvSpPr/>
          <p:nvPr/>
        </p:nvSpPr>
        <p:spPr>
          <a:xfrm>
            <a:off x="1979712" y="5157192"/>
            <a:ext cx="1008112" cy="360040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Retângulo 9"/>
          <p:cNvSpPr/>
          <p:nvPr/>
        </p:nvSpPr>
        <p:spPr>
          <a:xfrm>
            <a:off x="971600" y="5661248"/>
            <a:ext cx="1008112" cy="360040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Retângulo 10"/>
          <p:cNvSpPr/>
          <p:nvPr/>
        </p:nvSpPr>
        <p:spPr>
          <a:xfrm>
            <a:off x="2806140" y="6098398"/>
            <a:ext cx="1008112" cy="360040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Retângulo 11"/>
          <p:cNvSpPr/>
          <p:nvPr/>
        </p:nvSpPr>
        <p:spPr>
          <a:xfrm>
            <a:off x="4355976" y="4509120"/>
            <a:ext cx="1008112" cy="360040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Retângulo 12"/>
          <p:cNvSpPr/>
          <p:nvPr/>
        </p:nvSpPr>
        <p:spPr>
          <a:xfrm>
            <a:off x="7357452" y="5749788"/>
            <a:ext cx="648072" cy="360040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Retângulo 13"/>
          <p:cNvSpPr/>
          <p:nvPr/>
        </p:nvSpPr>
        <p:spPr>
          <a:xfrm>
            <a:off x="4429444" y="3214691"/>
            <a:ext cx="1905038" cy="360040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Seta para a esquerda 3"/>
          <p:cNvSpPr/>
          <p:nvPr/>
        </p:nvSpPr>
        <p:spPr>
          <a:xfrm>
            <a:off x="6277332" y="3857620"/>
            <a:ext cx="253742" cy="288032"/>
          </a:xfrm>
          <a:prstGeom prst="lef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15466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59336"/>
            <a:ext cx="9144000" cy="439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674064" y="13762"/>
            <a:ext cx="7426328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Já no jejum predomina glucagon sobre insulina e os processos de degradação</a:t>
            </a:r>
          </a:p>
          <a:p>
            <a:endParaRPr lang="pt-BR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 smtClean="0"/>
              <a:t>Glicogênio utilizado no fígado e músculos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 err="1" smtClean="0"/>
              <a:t>Triacilglicerol</a:t>
            </a:r>
            <a:r>
              <a:rPr lang="pt-BR" dirty="0" smtClean="0"/>
              <a:t> é armazenado no adiposo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 smtClean="0"/>
              <a:t>Proteínas degradadas no músculo exportam carbono da forma de Alanina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 smtClean="0"/>
              <a:t>Eventual trabalho anaeróbico forma </a:t>
            </a:r>
            <a:r>
              <a:rPr lang="pt-BR" dirty="0" err="1" smtClean="0"/>
              <a:t>latato</a:t>
            </a:r>
            <a:endParaRPr lang="pt-BR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 smtClean="0"/>
              <a:t>Adiposo quebra </a:t>
            </a:r>
            <a:r>
              <a:rPr lang="pt-BR" dirty="0" err="1" smtClean="0"/>
              <a:t>triacilglicerol</a:t>
            </a:r>
            <a:r>
              <a:rPr lang="pt-BR" dirty="0" smtClean="0"/>
              <a:t> e alimenta a beta-oxidação no fígado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 smtClean="0"/>
              <a:t>Este saturado de </a:t>
            </a:r>
            <a:r>
              <a:rPr lang="pt-BR" dirty="0" err="1" smtClean="0"/>
              <a:t>AcetilCoA</a:t>
            </a:r>
            <a:r>
              <a:rPr lang="pt-BR" dirty="0" smtClean="0"/>
              <a:t> exporta corpos </a:t>
            </a:r>
            <a:r>
              <a:rPr lang="pt-BR" dirty="0" err="1" smtClean="0"/>
              <a:t>cetônicos</a:t>
            </a:r>
            <a:r>
              <a:rPr lang="pt-BR" dirty="0" smtClean="0"/>
              <a:t> que o músculo usa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 smtClean="0"/>
              <a:t>A glicólise do Fígado está inibida e ele exporta glicose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55103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65"/>
          <a:stretch/>
        </p:blipFill>
        <p:spPr bwMode="auto">
          <a:xfrm>
            <a:off x="0" y="760899"/>
            <a:ext cx="8208340" cy="6083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1649"/>
          <a:stretch/>
        </p:blipFill>
        <p:spPr bwMode="auto">
          <a:xfrm>
            <a:off x="3203848" y="5740"/>
            <a:ext cx="5938956" cy="1170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66258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76164"/>
            <a:ext cx="4936814" cy="5670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1649"/>
          <a:stretch/>
        </p:blipFill>
        <p:spPr bwMode="auto">
          <a:xfrm>
            <a:off x="3203848" y="5740"/>
            <a:ext cx="5938956" cy="1170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285810" y="1966823"/>
            <a:ext cx="11973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No fígado, </a:t>
            </a:r>
          </a:p>
          <a:p>
            <a:r>
              <a:rPr lang="pt-BR" dirty="0" smtClean="0"/>
              <a:t>Glucagon</a:t>
            </a:r>
            <a:endParaRPr lang="pt-BR" dirty="0"/>
          </a:p>
        </p:txBody>
      </p:sp>
      <p:cxnSp>
        <p:nvCxnSpPr>
          <p:cNvPr id="5" name="Conector de seta reta 4"/>
          <p:cNvCxnSpPr/>
          <p:nvPr/>
        </p:nvCxnSpPr>
        <p:spPr>
          <a:xfrm>
            <a:off x="1460265" y="2289988"/>
            <a:ext cx="602885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07166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151443"/>
            <a:ext cx="9144001" cy="4725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3707904" y="342624"/>
            <a:ext cx="13901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i="1" dirty="0" smtClean="0"/>
              <a:t>Análise</a:t>
            </a:r>
            <a:endParaRPr lang="pt-BR" sz="3200" i="1" dirty="0"/>
          </a:p>
        </p:txBody>
      </p:sp>
    </p:spTree>
    <p:extLst>
      <p:ext uri="{BB962C8B-B14F-4D97-AF65-F5344CB8AC3E}">
        <p14:creationId xmlns:p14="http://schemas.microsoft.com/office/powerpoint/2010/main" val="3602321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659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ângulo 1"/>
          <p:cNvSpPr/>
          <p:nvPr/>
        </p:nvSpPr>
        <p:spPr>
          <a:xfrm>
            <a:off x="3780640" y="5422364"/>
            <a:ext cx="159530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pt-BR" sz="5400" b="1" cap="none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FIM!</a:t>
            </a:r>
            <a:endParaRPr lang="pt-BR" sz="5400" b="1" cap="none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26836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96999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0" t="31060" r="16154" b="7265"/>
          <a:stretch/>
        </p:blipFill>
        <p:spPr bwMode="auto">
          <a:xfrm>
            <a:off x="-1" y="1015998"/>
            <a:ext cx="9143898" cy="4968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23" t="33503" r="28769" b="15625"/>
          <a:stretch/>
        </p:blipFill>
        <p:spPr bwMode="auto">
          <a:xfrm>
            <a:off x="15315" y="799974"/>
            <a:ext cx="9100929" cy="6013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tângulo 3"/>
          <p:cNvSpPr/>
          <p:nvPr/>
        </p:nvSpPr>
        <p:spPr>
          <a:xfrm>
            <a:off x="-20362" y="-12031"/>
            <a:ext cx="5517023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3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USO DE Galactose </a:t>
            </a:r>
            <a:r>
              <a:rPr lang="pt-BR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E </a:t>
            </a:r>
            <a:r>
              <a:rPr lang="pt-BR" sz="3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Frutose</a:t>
            </a:r>
            <a:endParaRPr lang="pt-BR" sz="32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95943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15" t="46238" r="21308" b="28462"/>
          <a:stretch/>
        </p:blipFill>
        <p:spPr bwMode="auto">
          <a:xfrm>
            <a:off x="125486" y="-13732"/>
            <a:ext cx="8698523" cy="2168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0" name="Picture 2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54" t="17231" r="35461" b="23692"/>
          <a:stretch/>
        </p:blipFill>
        <p:spPr bwMode="auto">
          <a:xfrm>
            <a:off x="1475656" y="1716782"/>
            <a:ext cx="4506711" cy="5096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ângulo 1"/>
          <p:cNvSpPr/>
          <p:nvPr/>
        </p:nvSpPr>
        <p:spPr>
          <a:xfrm>
            <a:off x="5605040" y="2420888"/>
            <a:ext cx="3215432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4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Degradação</a:t>
            </a:r>
          </a:p>
          <a:p>
            <a:pPr algn="ctr"/>
            <a:r>
              <a:rPr lang="pt-BR" sz="4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Do</a:t>
            </a:r>
          </a:p>
          <a:p>
            <a:pPr algn="ctr"/>
            <a:r>
              <a:rPr lang="pt-BR" sz="4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glicogênio</a:t>
            </a:r>
            <a:endParaRPr lang="pt-BR" sz="4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28284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08" t="39795" r="16231" b="38871"/>
          <a:stretch/>
        </p:blipFill>
        <p:spPr bwMode="auto">
          <a:xfrm>
            <a:off x="104198" y="56054"/>
            <a:ext cx="8932298" cy="1612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 rotWithShape="1">
          <a:blip r:embed="rId3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539" t="58821" r="14538" b="15060"/>
          <a:stretch/>
        </p:blipFill>
        <p:spPr bwMode="auto">
          <a:xfrm>
            <a:off x="0" y="1916832"/>
            <a:ext cx="9164997" cy="1872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30" t="22307" r="34693" b="27778"/>
          <a:stretch/>
        </p:blipFill>
        <p:spPr bwMode="auto">
          <a:xfrm>
            <a:off x="2901168" y="3861048"/>
            <a:ext cx="3183000" cy="2971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tângulo 5"/>
          <p:cNvSpPr/>
          <p:nvPr/>
        </p:nvSpPr>
        <p:spPr>
          <a:xfrm>
            <a:off x="6160965" y="4442336"/>
            <a:ext cx="2875531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4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Síntese</a:t>
            </a:r>
          </a:p>
          <a:p>
            <a:pPr algn="ctr"/>
            <a:r>
              <a:rPr lang="pt-BR" sz="4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Do</a:t>
            </a:r>
          </a:p>
          <a:p>
            <a:pPr algn="ctr"/>
            <a:r>
              <a:rPr lang="pt-BR" sz="4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glicogênio</a:t>
            </a:r>
            <a:endParaRPr lang="pt-BR" sz="4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99658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307" t="15727" r="30231" b="6051"/>
          <a:stretch/>
        </p:blipFill>
        <p:spPr bwMode="auto">
          <a:xfrm>
            <a:off x="1331640" y="0"/>
            <a:ext cx="6307546" cy="6859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28861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62" t="17505" r="12615" b="13436"/>
          <a:stretch/>
        </p:blipFill>
        <p:spPr bwMode="auto">
          <a:xfrm>
            <a:off x="31794" y="1124744"/>
            <a:ext cx="9057411" cy="46960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93068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57210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641</TotalTime>
  <Words>248</Words>
  <Application>Microsoft Office PowerPoint</Application>
  <PresentationFormat>Apresentação na tela (4:3)</PresentationFormat>
  <Paragraphs>67</Paragraphs>
  <Slides>26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26</vt:i4>
      </vt:variant>
    </vt:vector>
  </HeadingPairs>
  <TitlesOfParts>
    <vt:vector size="27" baseType="lpstr"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De onde vêm os carbonos?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Controle do metabolismo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Lab Biodados UFMG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Miguelito Biodados</dc:creator>
  <cp:lastModifiedBy>Miguel</cp:lastModifiedBy>
  <cp:revision>34</cp:revision>
  <dcterms:created xsi:type="dcterms:W3CDTF">2017-05-10T12:17:00Z</dcterms:created>
  <dcterms:modified xsi:type="dcterms:W3CDTF">2019-05-13T10:47:04Z</dcterms:modified>
</cp:coreProperties>
</file>